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3" r:id="rId9"/>
    <p:sldId id="264" r:id="rId10"/>
    <p:sldId id="271" r:id="rId11"/>
    <p:sldId id="266" r:id="rId12"/>
    <p:sldId id="262" r:id="rId13"/>
    <p:sldId id="270" r:id="rId14"/>
    <p:sldId id="267" r:id="rId15"/>
    <p:sldId id="268" r:id="rId16"/>
    <p:sldId id="26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18" autoAdjust="0"/>
    <p:restoredTop sz="94660"/>
  </p:normalViewPr>
  <p:slideViewPr>
    <p:cSldViewPr snapToGrid="0">
      <p:cViewPr varScale="1">
        <p:scale>
          <a:sx n="36" d="100"/>
          <a:sy n="36" d="100"/>
        </p:scale>
        <p:origin x="88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AE2687-15B0-485C-82E3-63E5CF183F2C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DDA028-1D4E-46E9-AE88-A5002D45E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445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DDA028-1D4E-46E9-AE88-A5002D45E29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929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150E6F34-F022-4AD6-8C81-179B89C4A06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612E0D4-6D0C-46C7-A5E7-4310D61403E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2573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6F34-F022-4AD6-8C81-179B89C4A06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E0D4-6D0C-46C7-A5E7-4310D6140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177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6F34-F022-4AD6-8C81-179B89C4A06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E0D4-6D0C-46C7-A5E7-4310D61403EA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294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6F34-F022-4AD6-8C81-179B89C4A06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E0D4-6D0C-46C7-A5E7-4310D6140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251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6F34-F022-4AD6-8C81-179B89C4A06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E0D4-6D0C-46C7-A5E7-4310D61403EA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3487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6F34-F022-4AD6-8C81-179B89C4A06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E0D4-6D0C-46C7-A5E7-4310D61403E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3402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6F34-F022-4AD6-8C81-179B89C4A06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E0D4-6D0C-46C7-A5E7-4310D6140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273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6F34-F022-4AD6-8C81-179B89C4A06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E0D4-6D0C-46C7-A5E7-4310D61403EA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1878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6F34-F022-4AD6-8C81-179B89C4A06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E0D4-6D0C-46C7-A5E7-4310D6140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446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6F34-F022-4AD6-8C81-179B89C4A06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E0D4-6D0C-46C7-A5E7-4310D6140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618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6F34-F022-4AD6-8C81-179B89C4A06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E0D4-6D0C-46C7-A5E7-4310D61403E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7950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6F34-F022-4AD6-8C81-179B89C4A06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E0D4-6D0C-46C7-A5E7-4310D61403EA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81732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6F34-F022-4AD6-8C81-179B89C4A06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E0D4-6D0C-46C7-A5E7-4310D6140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07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6F34-F022-4AD6-8C81-179B89C4A06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E0D4-6D0C-46C7-A5E7-4310D61403E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47342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6F34-F022-4AD6-8C81-179B89C4A06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E0D4-6D0C-46C7-A5E7-4310D61403E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42882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6F34-F022-4AD6-8C81-179B89C4A06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E0D4-6D0C-46C7-A5E7-4310D61403E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9170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E6F34-F022-4AD6-8C81-179B89C4A06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E0D4-6D0C-46C7-A5E7-4310D61403E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6937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50E6F34-F022-4AD6-8C81-179B89C4A06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612E0D4-6D0C-46C7-A5E7-4310D61403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20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-169724"/>
            <a:ext cx="9144000" cy="2244184"/>
          </a:xfrm>
        </p:spPr>
        <p:txBody>
          <a:bodyPr>
            <a:normAutofit/>
          </a:bodyPr>
          <a:lstStyle/>
          <a:p>
            <a:r>
              <a:rPr lang="bn-BD" sz="9600" dirty="0" smtClean="0">
                <a:solidFill>
                  <a:srgbClr val="FF0000"/>
                </a:solidFill>
              </a:rPr>
              <a:t>স্বাগতম</a:t>
            </a:r>
            <a:endParaRPr lang="en-US" sz="96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572" y="1578500"/>
            <a:ext cx="5923128" cy="716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512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570771"/>
          </a:xfrm>
        </p:spPr>
        <p:txBody>
          <a:bodyPr/>
          <a:lstStyle/>
          <a:p>
            <a:r>
              <a:rPr lang="bn-BD" dirty="0" smtClean="0"/>
              <a:t>       </a:t>
            </a:r>
            <a:r>
              <a:rPr lang="bn-BD" sz="8000" dirty="0" smtClean="0">
                <a:solidFill>
                  <a:schemeClr val="accent1">
                    <a:lumMod val="50000"/>
                  </a:schemeClr>
                </a:solidFill>
              </a:rPr>
              <a:t>শিক্ষক পরিচিতি </a:t>
            </a:r>
            <a:endParaRPr lang="en-US" sz="8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555845"/>
            <a:ext cx="11353800" cy="55009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n-BD" sz="7200" dirty="0" smtClean="0">
                <a:solidFill>
                  <a:srgbClr val="C00000"/>
                </a:solidFill>
              </a:rPr>
              <a:t>                                                              </a:t>
            </a:r>
          </a:p>
          <a:p>
            <a:pPr marL="0" indent="0">
              <a:buNone/>
            </a:pPr>
            <a:r>
              <a:rPr lang="bn-BD" sz="7200" dirty="0">
                <a:solidFill>
                  <a:srgbClr val="C00000"/>
                </a:solidFill>
              </a:rPr>
              <a:t> </a:t>
            </a:r>
            <a:r>
              <a:rPr lang="bn-BD" sz="7200" dirty="0" smtClean="0">
                <a:solidFill>
                  <a:srgbClr val="C00000"/>
                </a:solidFill>
              </a:rPr>
              <a:t>        </a:t>
            </a:r>
            <a:r>
              <a:rPr lang="bn-BD" sz="8000" dirty="0" smtClean="0">
                <a:solidFill>
                  <a:srgbClr val="C00000"/>
                </a:solidFill>
              </a:rPr>
              <a:t>জীবেশ বাড়ৈ </a:t>
            </a:r>
          </a:p>
          <a:p>
            <a:pPr marL="0" indent="0">
              <a:buNone/>
            </a:pPr>
            <a:r>
              <a:rPr lang="bn-BD" sz="6000" dirty="0" smtClean="0">
                <a:solidFill>
                  <a:srgbClr val="FF0000"/>
                </a:solidFill>
              </a:rPr>
              <a:t>           সহকারী শিক্ষক</a:t>
            </a:r>
          </a:p>
          <a:p>
            <a:pPr marL="0" indent="0">
              <a:buNone/>
            </a:pPr>
            <a:r>
              <a:rPr lang="bn-BD" sz="3200" dirty="0" smtClean="0">
                <a:solidFill>
                  <a:schemeClr val="accent1">
                    <a:lumMod val="50000"/>
                  </a:schemeClr>
                </a:solidFill>
              </a:rPr>
              <a:t>                     </a:t>
            </a:r>
            <a:r>
              <a:rPr lang="bn-BD" sz="6000" dirty="0" smtClean="0">
                <a:solidFill>
                  <a:schemeClr val="accent1">
                    <a:lumMod val="50000"/>
                  </a:schemeClr>
                </a:solidFill>
              </a:rPr>
              <a:t>আই ডি নং-১০</a:t>
            </a:r>
          </a:p>
          <a:p>
            <a:pPr marL="0" indent="0">
              <a:buNone/>
            </a:pPr>
            <a:r>
              <a:rPr lang="bn-BD" sz="3200" dirty="0" smtClean="0">
                <a:solidFill>
                  <a:srgbClr val="00B050"/>
                </a:solidFill>
              </a:rPr>
              <a:t>              </a:t>
            </a:r>
            <a:r>
              <a:rPr lang="bn-BD" sz="3600" dirty="0" smtClean="0"/>
              <a:t>সুক্তাইল ইউনিয়ন উচ্চ বিদ্যালয়,গোপালগঞ্জ।</a:t>
            </a:r>
            <a:endParaRPr lang="en-US" sz="3600" dirty="0" smtClean="0"/>
          </a:p>
          <a:p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3247" y="2483892"/>
            <a:ext cx="3264303" cy="3261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3137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sz="4800" dirty="0" smtClean="0">
                <a:solidFill>
                  <a:srgbClr val="FF0000"/>
                </a:solidFill>
              </a:rPr>
              <a:t>পাঠ পরিচিতি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n-BD" dirty="0"/>
              <a:t> </a:t>
            </a:r>
            <a:r>
              <a:rPr lang="bn-BD" dirty="0" smtClean="0"/>
              <a:t>                         </a:t>
            </a:r>
            <a:r>
              <a:rPr lang="bn-BD" sz="6000" dirty="0" smtClean="0">
                <a:solidFill>
                  <a:schemeClr val="accent6">
                    <a:lumMod val="50000"/>
                  </a:schemeClr>
                </a:solidFill>
              </a:rPr>
              <a:t>শ্রেনীঃ  ৬</a:t>
            </a:r>
          </a:p>
          <a:p>
            <a:pPr marL="0" indent="0">
              <a:buNone/>
            </a:pPr>
            <a:r>
              <a:rPr lang="bn-BD" dirty="0"/>
              <a:t> </a:t>
            </a:r>
            <a:r>
              <a:rPr lang="bn-BD" dirty="0" smtClean="0"/>
              <a:t>                    </a:t>
            </a:r>
            <a:r>
              <a:rPr lang="bn-BD" sz="6000" dirty="0" smtClean="0">
                <a:solidFill>
                  <a:srgbClr val="FF0000"/>
                </a:solidFill>
              </a:rPr>
              <a:t>বিষয়ঃ বিজ্ঞান।</a:t>
            </a:r>
          </a:p>
          <a:p>
            <a:pPr marL="0" indent="0">
              <a:buNone/>
            </a:pPr>
            <a:r>
              <a:rPr lang="bn-BD" sz="6000" dirty="0">
                <a:solidFill>
                  <a:srgbClr val="FF0000"/>
                </a:solidFill>
              </a:rPr>
              <a:t> </a:t>
            </a:r>
            <a:r>
              <a:rPr lang="bn-BD" sz="6000" dirty="0" smtClean="0">
                <a:solidFill>
                  <a:srgbClr val="FF0000"/>
                </a:solidFill>
              </a:rPr>
              <a:t>        </a:t>
            </a:r>
            <a:r>
              <a:rPr lang="bn-BD" sz="6000" dirty="0" smtClean="0">
                <a:solidFill>
                  <a:srgbClr val="00B050"/>
                </a:solidFill>
              </a:rPr>
              <a:t>অধ্যায়ঃ নবম।  </a:t>
            </a:r>
            <a:endParaRPr lang="en-US" sz="6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187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80060" y="640080"/>
                <a:ext cx="11711940" cy="519006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a:fld id="{3F40AFD3-DD3E-4BB2-B533-72EAC75221EC}" type="mathplaceholder">
                      <a:rPr lang="en-US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80060" y="640080"/>
                <a:ext cx="11711940" cy="5190068"/>
              </a:xfrm>
              <a:blipFill rotWithShape="0">
                <a:blip r:embed="rId2"/>
                <a:stretch>
                  <a:fillRect l="-937" t="-18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un 4"/>
          <p:cNvSpPr/>
          <p:nvPr/>
        </p:nvSpPr>
        <p:spPr>
          <a:xfrm>
            <a:off x="1120140" y="1028700"/>
            <a:ext cx="4777740" cy="4572848"/>
          </a:xfrm>
          <a:prstGeom prst="su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" name="Teardrop 5"/>
          <p:cNvSpPr/>
          <p:nvPr/>
        </p:nvSpPr>
        <p:spPr>
          <a:xfrm rot="19808579">
            <a:off x="7043905" y="927319"/>
            <a:ext cx="634426" cy="1851660"/>
          </a:xfrm>
          <a:prstGeom prst="teardrop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479920" y="2697480"/>
            <a:ext cx="617220" cy="29040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788530" y="1371600"/>
            <a:ext cx="852550" cy="48154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8163815" y="1808984"/>
            <a:ext cx="909700" cy="47857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6234050" y="2105352"/>
            <a:ext cx="827265" cy="47931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5897880" y="1853149"/>
            <a:ext cx="93726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600700" y="1371600"/>
            <a:ext cx="1046982" cy="24077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 flipV="1">
            <a:off x="5557269" y="1028700"/>
            <a:ext cx="1126053" cy="9752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7061315" y="477759"/>
            <a:ext cx="299803" cy="32234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7479920" y="892283"/>
            <a:ext cx="1072070" cy="18518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6" idx="4"/>
          </p:cNvCxnSpPr>
          <p:nvPr/>
        </p:nvCxnSpPr>
        <p:spPr>
          <a:xfrm flipH="1">
            <a:off x="6120295" y="2011069"/>
            <a:ext cx="965714" cy="32822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6267066" y="753857"/>
            <a:ext cx="785442" cy="1809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6553286" y="638929"/>
            <a:ext cx="338391" cy="17319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1948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5" grpId="0" animBg="1"/>
      <p:bldP spid="5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7200" dirty="0" smtClean="0">
                <a:solidFill>
                  <a:srgbClr val="C00000"/>
                </a:solidFill>
              </a:rPr>
              <a:t>শিখন ফল</a:t>
            </a:r>
            <a:endParaRPr lang="en-US" sz="72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bn-BD" sz="6000" dirty="0" smtClean="0">
                <a:solidFill>
                  <a:srgbClr val="002060"/>
                </a:solidFill>
              </a:rPr>
              <a:t>১। আলোর সঞ্চালন ব্যাখ্যা </a:t>
            </a:r>
            <a:r>
              <a:rPr lang="bn-BD" sz="6000" dirty="0" smtClean="0">
                <a:solidFill>
                  <a:srgbClr val="002060"/>
                </a:solidFill>
              </a:rPr>
              <a:t>করতে </a:t>
            </a:r>
            <a:r>
              <a:rPr lang="bn-BD" sz="6000" dirty="0" smtClean="0">
                <a:solidFill>
                  <a:srgbClr val="002060"/>
                </a:solidFill>
              </a:rPr>
              <a:t>পারবে।</a:t>
            </a:r>
          </a:p>
          <a:p>
            <a:r>
              <a:rPr lang="bn-BD" sz="6000" dirty="0" smtClean="0">
                <a:solidFill>
                  <a:srgbClr val="002060"/>
                </a:solidFill>
              </a:rPr>
              <a:t>২।বস্তুর দেখার কারন ব্যাখ্যা করতে পারবে</a:t>
            </a:r>
            <a:r>
              <a:rPr lang="bn-BD" dirty="0" smtClean="0"/>
              <a:t>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247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20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11239" y="216131"/>
            <a:ext cx="17598438" cy="5990705"/>
          </a:xfrm>
          <a:noFill/>
        </p:spPr>
      </p:pic>
      <p:sp>
        <p:nvSpPr>
          <p:cNvPr id="5" name="Teardrop 4"/>
          <p:cNvSpPr/>
          <p:nvPr/>
        </p:nvSpPr>
        <p:spPr>
          <a:xfrm rot="19993572">
            <a:off x="8428515" y="1825208"/>
            <a:ext cx="212985" cy="565105"/>
          </a:xfrm>
          <a:prstGeom prst="teardrop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370690" y="2400299"/>
            <a:ext cx="548640" cy="211305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Internal Storage 9"/>
          <p:cNvSpPr/>
          <p:nvPr/>
        </p:nvSpPr>
        <p:spPr>
          <a:xfrm>
            <a:off x="3420529" y="1367664"/>
            <a:ext cx="686462" cy="1082290"/>
          </a:xfrm>
          <a:prstGeom prst="flowChartInternalStora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Internal Storage 10"/>
          <p:cNvSpPr/>
          <p:nvPr/>
        </p:nvSpPr>
        <p:spPr>
          <a:xfrm>
            <a:off x="2046632" y="1386589"/>
            <a:ext cx="696568" cy="1082290"/>
          </a:xfrm>
          <a:prstGeom prst="flowChartInternalStorag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owchart: Internal Storage 11"/>
          <p:cNvSpPr/>
          <p:nvPr/>
        </p:nvSpPr>
        <p:spPr>
          <a:xfrm>
            <a:off x="5074920" y="1348739"/>
            <a:ext cx="845820" cy="1082290"/>
          </a:xfrm>
          <a:prstGeom prst="flowChartInternalStora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171700" y="1807529"/>
            <a:ext cx="342900" cy="295591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Connector 13"/>
          <p:cNvSpPr/>
          <p:nvPr/>
        </p:nvSpPr>
        <p:spPr>
          <a:xfrm>
            <a:off x="3623475" y="1810668"/>
            <a:ext cx="343231" cy="295591"/>
          </a:xfrm>
          <a:prstGeom prst="flowChartConnector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owchart: Connector 14"/>
          <p:cNvSpPr/>
          <p:nvPr/>
        </p:nvSpPr>
        <p:spPr>
          <a:xfrm>
            <a:off x="5405728" y="1807529"/>
            <a:ext cx="240692" cy="295591"/>
          </a:xfrm>
          <a:prstGeom prst="flowChartConnector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lowchart: Internal Storage 15"/>
          <p:cNvSpPr/>
          <p:nvPr/>
        </p:nvSpPr>
        <p:spPr>
          <a:xfrm>
            <a:off x="6629400" y="1386589"/>
            <a:ext cx="845820" cy="1044440"/>
          </a:xfrm>
          <a:prstGeom prst="flowChartInternalStora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lowchart: Connector 16"/>
          <p:cNvSpPr/>
          <p:nvPr/>
        </p:nvSpPr>
        <p:spPr>
          <a:xfrm>
            <a:off x="6880860" y="1807529"/>
            <a:ext cx="342900" cy="295591"/>
          </a:xfrm>
          <a:prstGeom prst="flowChartConnector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578002" y="2037679"/>
            <a:ext cx="6468718" cy="0"/>
          </a:xfrm>
          <a:prstGeom prst="straightConnector1">
            <a:avLst/>
          </a:prstGeom>
          <a:ln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9283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849" y="1242707"/>
            <a:ext cx="7802064" cy="4382112"/>
          </a:xfrm>
        </p:spPr>
      </p:pic>
      <p:sp>
        <p:nvSpPr>
          <p:cNvPr id="4" name="Teardrop 3"/>
          <p:cNvSpPr/>
          <p:nvPr/>
        </p:nvSpPr>
        <p:spPr>
          <a:xfrm rot="18971101">
            <a:off x="10573446" y="1559476"/>
            <a:ext cx="380210" cy="888275"/>
          </a:xfrm>
          <a:prstGeom prst="teardrop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776857" y="2377337"/>
            <a:ext cx="496388" cy="25604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Internal Storage 5"/>
          <p:cNvSpPr/>
          <p:nvPr/>
        </p:nvSpPr>
        <p:spPr>
          <a:xfrm>
            <a:off x="8778240" y="1029004"/>
            <a:ext cx="914400" cy="1348436"/>
          </a:xfrm>
          <a:prstGeom prst="flowChartInternalStora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Internal Storage 6"/>
          <p:cNvSpPr/>
          <p:nvPr/>
        </p:nvSpPr>
        <p:spPr>
          <a:xfrm>
            <a:off x="6884125" y="801884"/>
            <a:ext cx="940526" cy="1358431"/>
          </a:xfrm>
          <a:prstGeom prst="flowChartInternalStora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Internal Storage 7"/>
          <p:cNvSpPr/>
          <p:nvPr/>
        </p:nvSpPr>
        <p:spPr>
          <a:xfrm>
            <a:off x="4406527" y="1107168"/>
            <a:ext cx="966651" cy="1348436"/>
          </a:xfrm>
          <a:prstGeom prst="flowChartInternalStora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598126" y="1481099"/>
            <a:ext cx="391885" cy="6792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354388" y="1481099"/>
            <a:ext cx="274321" cy="3998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9235440" y="1820707"/>
            <a:ext cx="222069" cy="3396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91" y="671254"/>
            <a:ext cx="9335022" cy="5263758"/>
          </a:xfrm>
          <a:prstGeom prst="rect">
            <a:avLst/>
          </a:prstGeom>
        </p:spPr>
      </p:pic>
      <p:sp>
        <p:nvSpPr>
          <p:cNvPr id="17" name="Flowchart: Internal Storage 16"/>
          <p:cNvSpPr/>
          <p:nvPr/>
        </p:nvSpPr>
        <p:spPr>
          <a:xfrm>
            <a:off x="4990011" y="1242707"/>
            <a:ext cx="966652" cy="1212897"/>
          </a:xfrm>
          <a:prstGeom prst="flowChartInternalStorag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Internal Storage 17"/>
          <p:cNvSpPr/>
          <p:nvPr/>
        </p:nvSpPr>
        <p:spPr>
          <a:xfrm>
            <a:off x="6884125" y="801884"/>
            <a:ext cx="940526" cy="1358431"/>
          </a:xfrm>
          <a:prstGeom prst="flowChartInternalStorag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owchart: Internal Storage 18"/>
          <p:cNvSpPr/>
          <p:nvPr/>
        </p:nvSpPr>
        <p:spPr>
          <a:xfrm>
            <a:off x="8961120" y="1029004"/>
            <a:ext cx="974793" cy="1426600"/>
          </a:xfrm>
          <a:prstGeom prst="flowChartInternalStorag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nut 19"/>
          <p:cNvSpPr/>
          <p:nvPr/>
        </p:nvSpPr>
        <p:spPr>
          <a:xfrm>
            <a:off x="5373178" y="1820707"/>
            <a:ext cx="374479" cy="339608"/>
          </a:xfrm>
          <a:prstGeom prst="donu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Flowchart: Connector 20"/>
          <p:cNvSpPr/>
          <p:nvPr/>
        </p:nvSpPr>
        <p:spPr>
          <a:xfrm>
            <a:off x="7354388" y="1242707"/>
            <a:ext cx="274321" cy="638238"/>
          </a:xfrm>
          <a:prstGeom prst="flowChartConnector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lowchart: Connector 21"/>
          <p:cNvSpPr/>
          <p:nvPr/>
        </p:nvSpPr>
        <p:spPr>
          <a:xfrm>
            <a:off x="9235440" y="1820707"/>
            <a:ext cx="457200" cy="339608"/>
          </a:xfrm>
          <a:prstGeom prst="flowChartConnector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>
            <a:stCxn id="20" idx="7"/>
          </p:cNvCxnSpPr>
          <p:nvPr/>
        </p:nvCxnSpPr>
        <p:spPr>
          <a:xfrm flipV="1">
            <a:off x="5692816" y="1551517"/>
            <a:ext cx="1191309" cy="3189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endCxn id="22" idx="1"/>
          </p:cNvCxnSpPr>
          <p:nvPr/>
        </p:nvCxnSpPr>
        <p:spPr>
          <a:xfrm>
            <a:off x="7837714" y="1603582"/>
            <a:ext cx="1464681" cy="2668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42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1071154"/>
            <a:ext cx="9601196" cy="48047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5400" dirty="0" smtClean="0">
                <a:solidFill>
                  <a:srgbClr val="002060"/>
                </a:solidFill>
              </a:rPr>
              <a:t>উপরের চিত্রে আলো কিভাবে চলে তা বুঝতে পারি। দ্বিতীয় চিত্রে আলো বাঁকা পথে  চলে না  তা বুঝতে পারি।</a:t>
            </a:r>
            <a:endParaRPr lang="en-US" sz="5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4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n-BD" dirty="0" smtClean="0"/>
              <a:t>তোমরা নিচের চিত্রে কি কিছু দেখতে পাও?দেখা যায়না কেন বলতে পার?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Sound 4">
            <a:hlinkClick r:id="" action="ppaction://noaction" highlightClick="1">
              <a:snd r:embed="rId3" name="applause.wav"/>
            </a:hlinkClick>
          </p:cNvPr>
          <p:cNvSpPr/>
          <p:nvPr/>
        </p:nvSpPr>
        <p:spPr>
          <a:xfrm rot="5400000">
            <a:off x="2978331" y="2821577"/>
            <a:ext cx="1175658" cy="1698172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Connector 5"/>
          <p:cNvSpPr/>
          <p:nvPr/>
        </p:nvSpPr>
        <p:spPr>
          <a:xfrm>
            <a:off x="2978331" y="4598126"/>
            <a:ext cx="1436915" cy="101890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95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7200" dirty="0" smtClean="0">
                <a:solidFill>
                  <a:srgbClr val="FF0000"/>
                </a:solidFill>
              </a:rPr>
              <a:t>বলটি না দেখার কারন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n-BD" sz="4800" dirty="0" smtClean="0">
                <a:solidFill>
                  <a:srgbClr val="00B050"/>
                </a:solidFill>
              </a:rPr>
              <a:t>বলের উপর আলো পরেনি । তাহলে আমরা বলতে পারি বস্তু দেখার জন্য আলোর প্রয়োজন।</a:t>
            </a:r>
            <a:endParaRPr lang="en-US" sz="4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95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bn-BD" sz="5400" dirty="0" smtClean="0">
                <a:solidFill>
                  <a:srgbClr val="FF0000"/>
                </a:solidFill>
              </a:rPr>
              <a:t>নিচের চিত্রে বলটি দেখার কারন কি?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65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646" y="705394"/>
            <a:ext cx="10321831" cy="511822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lowchart: Connector 4"/>
          <p:cNvSpPr/>
          <p:nvPr/>
        </p:nvSpPr>
        <p:spPr>
          <a:xfrm>
            <a:off x="4754886" y="4334456"/>
            <a:ext cx="2351318" cy="193330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Action Button: Sound 1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 rot="5400000">
            <a:off x="3632259" y="-2561707"/>
            <a:ext cx="4311349" cy="10583090"/>
          </a:xfrm>
          <a:prstGeom prst="actionButtonSoun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93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6000" dirty="0" smtClean="0">
                <a:solidFill>
                  <a:srgbClr val="00B0F0"/>
                </a:solidFill>
              </a:rPr>
              <a:t>বলটি দেখার কারন </a:t>
            </a:r>
            <a:endParaRPr lang="en-US" sz="60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n-BD" sz="4800" dirty="0" smtClean="0">
                <a:solidFill>
                  <a:srgbClr val="C00000"/>
                </a:solidFill>
              </a:rPr>
              <a:t>কারন বাল্ব থেকে আলো এসে আমাদের চোখে প্রতিফলিত হয়ে পরে তাই আমরা বলটি দেখি।</a:t>
            </a:r>
            <a:endParaRPr lang="en-US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35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809897"/>
            <a:ext cx="9601196" cy="5065971"/>
          </a:xfrm>
        </p:spPr>
        <p:txBody>
          <a:bodyPr>
            <a:normAutofit/>
          </a:bodyPr>
          <a:lstStyle/>
          <a:p>
            <a:r>
              <a:rPr lang="bn-BD" sz="8800" dirty="0" smtClean="0">
                <a:solidFill>
                  <a:srgbClr val="FF0000"/>
                </a:solidFill>
              </a:rPr>
              <a:t>   মূল্যায়নঃ</a:t>
            </a:r>
          </a:p>
          <a:p>
            <a:r>
              <a:rPr lang="bn-BD" sz="4000" dirty="0" smtClean="0">
                <a:solidFill>
                  <a:srgbClr val="FF0000"/>
                </a:solidFill>
              </a:rPr>
              <a:t>১।আলো কি ? </a:t>
            </a:r>
          </a:p>
          <a:p>
            <a:r>
              <a:rPr lang="bn-BD" sz="4000" dirty="0" smtClean="0">
                <a:solidFill>
                  <a:srgbClr val="FF0000"/>
                </a:solidFill>
              </a:rPr>
              <a:t>২।আলোকে কেন শক্তি বলা হয়?</a:t>
            </a:r>
          </a:p>
          <a:p>
            <a:r>
              <a:rPr lang="bn-BD" sz="4000" dirty="0" smtClean="0">
                <a:solidFill>
                  <a:srgbClr val="FF0000"/>
                </a:solidFill>
              </a:rPr>
              <a:t>৩।প্রতিফলন কাকে বলে?</a:t>
            </a:r>
          </a:p>
          <a:p>
            <a:r>
              <a:rPr lang="bn-BD" sz="4000" dirty="0" smtClean="0">
                <a:solidFill>
                  <a:srgbClr val="FF0000"/>
                </a:solidFill>
              </a:rPr>
              <a:t>৪।অনুজ্জল বস্তু কি?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90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6600" dirty="0" smtClean="0">
                <a:solidFill>
                  <a:srgbClr val="00B050"/>
                </a:solidFill>
              </a:rPr>
              <a:t>বাড়ির কাজ</a:t>
            </a:r>
            <a:endParaRPr lang="en-US" sz="66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n-BD" sz="5400" dirty="0" smtClean="0">
                <a:solidFill>
                  <a:srgbClr val="FF0000"/>
                </a:solidFill>
              </a:rPr>
              <a:t>বস্তু দৃস্টি গোচর হওয়াড় কারণ কীতা জেনে আসবে।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39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9600" dirty="0" smtClean="0">
                <a:solidFill>
                  <a:srgbClr val="FF0000"/>
                </a:solidFill>
              </a:rPr>
              <a:t>ধন্যবাদ</a:t>
            </a:r>
            <a:endParaRPr lang="en-US" sz="9600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154" y="2557463"/>
            <a:ext cx="10084525" cy="3317875"/>
          </a:xfrm>
        </p:spPr>
      </p:pic>
    </p:spTree>
    <p:extLst>
      <p:ext uri="{BB962C8B-B14F-4D97-AF65-F5344CB8AC3E}">
        <p14:creationId xmlns:p14="http://schemas.microsoft.com/office/powerpoint/2010/main" val="396517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456</TotalTime>
  <Words>173</Words>
  <Application>Microsoft Office PowerPoint</Application>
  <PresentationFormat>Widescreen</PresentationFormat>
  <Paragraphs>31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Cambria Math</vt:lpstr>
      <vt:lpstr>Garamond</vt:lpstr>
      <vt:lpstr>Vrinda</vt:lpstr>
      <vt:lpstr>Organic</vt:lpstr>
      <vt:lpstr>স্বাগতম</vt:lpstr>
      <vt:lpstr>       শিক্ষক পরিচিতি </vt:lpstr>
      <vt:lpstr>পাঠ পরিচিতি</vt:lpstr>
      <vt:lpstr>PowerPoint Presentation</vt:lpstr>
      <vt:lpstr>শিখন ফল</vt:lpstr>
      <vt:lpstr>PowerPoint Presentation</vt:lpstr>
      <vt:lpstr>PowerPoint Presentation</vt:lpstr>
      <vt:lpstr>PowerPoint Presentation</vt:lpstr>
      <vt:lpstr>তোমরা নিচের চিত্রে কি কিছু দেখতে পাও?দেখা যায়না কেন বলতে পার?  </vt:lpstr>
      <vt:lpstr>বলটি না দেখার কারন</vt:lpstr>
      <vt:lpstr>PowerPoint Presentation</vt:lpstr>
      <vt:lpstr>PowerPoint Presentation</vt:lpstr>
      <vt:lpstr>বলটি দেখার কারন </vt:lpstr>
      <vt:lpstr>PowerPoint Presentation</vt:lpstr>
      <vt:lpstr>বাড়ির কাজ</vt:lpstr>
      <vt:lpstr>ধন্যবাদ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DOEL</dc:creator>
  <cp:lastModifiedBy>DOEL</cp:lastModifiedBy>
  <cp:revision>40</cp:revision>
  <dcterms:created xsi:type="dcterms:W3CDTF">2014-02-15T08:36:33Z</dcterms:created>
  <dcterms:modified xsi:type="dcterms:W3CDTF">2014-02-19T06:55:20Z</dcterms:modified>
</cp:coreProperties>
</file>